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7"/>
  </p:notesMasterIdLst>
  <p:handoutMasterIdLst>
    <p:handoutMasterId r:id="rId18"/>
  </p:handoutMasterIdLst>
  <p:sldIdLst>
    <p:sldId id="256" r:id="rId5"/>
    <p:sldId id="258" r:id="rId6"/>
    <p:sldId id="443" r:id="rId7"/>
    <p:sldId id="428" r:id="rId8"/>
    <p:sldId id="448" r:id="rId9"/>
    <p:sldId id="438" r:id="rId10"/>
    <p:sldId id="447" r:id="rId11"/>
    <p:sldId id="446" r:id="rId12"/>
    <p:sldId id="449" r:id="rId13"/>
    <p:sldId id="450" r:id="rId14"/>
    <p:sldId id="451" r:id="rId15"/>
    <p:sldId id="426" r:id="rId16"/>
  </p:sldIdLst>
  <p:sldSz cx="9144000" cy="6858000" type="screen4x3"/>
  <p:notesSz cx="9928225" cy="6797675"/>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60" d="100"/>
          <a:sy n="60" d="100"/>
        </p:scale>
        <p:origin x="-1560" y="-462"/>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A65451FA-E029-4402-9DF1-18D3214B5B68}" type="datetimeFigureOut">
              <a:rPr lang="en-GB" smtClean="0"/>
              <a:t>17/06/2014</a:t>
            </a:fld>
            <a:endParaRPr lang="en-GB"/>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BA6F3F4B-AC91-4380-911F-57F5DF2B6B36}" type="slidenum">
              <a:rPr lang="en-GB" smtClean="0"/>
              <a:t>‹#›</a:t>
            </a:fld>
            <a:endParaRPr lang="en-GB"/>
          </a:p>
        </p:txBody>
      </p:sp>
    </p:spTree>
    <p:extLst>
      <p:ext uri="{BB962C8B-B14F-4D97-AF65-F5344CB8AC3E}">
        <p14:creationId xmlns:p14="http://schemas.microsoft.com/office/powerpoint/2010/main" val="2349085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4.xml"/><Relationship Id="rId10" Type="http://schemas.openxmlformats.org/officeDocument/2006/relationships/slide" Target="../slides/slide11.xml"/><Relationship Id="rId4" Type="http://schemas.openxmlformats.org/officeDocument/2006/relationships/slide" Target="../slides/slide6.xml"/><Relationship Id="rId9" Type="http://schemas.openxmlformats.org/officeDocument/2006/relationships/slide" Target="../slides/slide10.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LO3</a:t>
            </a:r>
            <a:endParaRPr lang="en-GB" sz="1400" b="1" dirty="0"/>
          </a:p>
        </p:txBody>
      </p:sp>
      <p:sp>
        <p:nvSpPr>
          <p:cNvPr id="11" name="Round Same Side Corner Rectangle 10">
            <a:hlinkClick r:id="rId6"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
        <p:nvSpPr>
          <p:cNvPr id="10" name="Round Same Side Corner Rectangle 9">
            <a:hlinkClick r:id="rId8"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4" name="Round Same Side Corner Rectangle 13">
            <a:hlinkClick r:id="rId9" action="ppaction://hlinksldjump"/>
          </p:cNvPr>
          <p:cNvSpPr/>
          <p:nvPr userDrawn="1"/>
        </p:nvSpPr>
        <p:spPr>
          <a:xfrm>
            <a:off x="4968088"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6</a:t>
            </a:r>
            <a:endParaRPr lang="en-GB" b="1" dirty="0"/>
          </a:p>
        </p:txBody>
      </p:sp>
      <p:sp>
        <p:nvSpPr>
          <p:cNvPr id="15" name="Round Same Side Corner Rectangle 14">
            <a:hlinkClick r:id="rId10" action="ppaction://hlinksldjump"/>
          </p:cNvPr>
          <p:cNvSpPr/>
          <p:nvPr userDrawn="1"/>
        </p:nvSpPr>
        <p:spPr>
          <a:xfrm>
            <a:off x="5436096"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7</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8.gif"/><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2.xml"/><Relationship Id="rId9" Type="http://schemas.openxmlformats.org/officeDocument/2006/relationships/hyperlink" Target="CiDA%20-%20Unit%2002%20-%20LO5%20-%20Closing%20and%20Broadcast.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2.xml"/><Relationship Id="rId9" Type="http://schemas.openxmlformats.org/officeDocument/2006/relationships/hyperlink" Target="CiDA%20-%20Unit%2002%20-%20LO5%20-%20Closing%20and%20Broadcast.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8.gi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LO2%20-%20Storyboard%202.pdf" TargetMode="External"/><Relationship Id="rId5" Type="http://schemas.openxmlformats.org/officeDocument/2006/relationships/hyperlink" Target="LO2%20-%20Storyboard%201.pdf"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Creative Multimedia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Creative Multimedia – DA202</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463" y="400889"/>
            <a:ext cx="1152128" cy="115212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2132856"/>
            <a:ext cx="2808312" cy="280831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6</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874691887"/>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Titles and logo</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Animated on the screen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Music that is timed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Uses titles effectively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Theme based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Interesting and animated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943173565"/>
              </p:ext>
            </p:extLst>
          </p:nvPr>
        </p:nvGraphicFramePr>
        <p:xfrm>
          <a:off x="395536" y="2254927"/>
          <a:ext cx="6120680" cy="42062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6 (P, M, D)</a:t>
                      </a:r>
                    </a:p>
                    <a:p>
                      <a:r>
                        <a:rPr kumimoji="0" lang="en-GB" sz="1500" kern="1200" dirty="0" smtClean="0">
                          <a:solidFill>
                            <a:schemeClr val="tx1"/>
                          </a:solidFill>
                          <a:effectLst/>
                          <a:latin typeface="Calibri" pitchFamily="34" charset="0"/>
                          <a:ea typeface="+mn-ea"/>
                          <a:cs typeface="Calibri" pitchFamily="34" charset="0"/>
                        </a:rPr>
                        <a:t>It is time to start making the Welcome and Headline sequence of your “In the News” story feature. The </a:t>
                      </a:r>
                      <a:r>
                        <a:rPr kumimoji="0" lang="en-GB" sz="1500" b="1" kern="1200" dirty="0" smtClean="0">
                          <a:solidFill>
                            <a:schemeClr val="tx1"/>
                          </a:solidFill>
                          <a:effectLst/>
                          <a:latin typeface="Calibri" pitchFamily="34" charset="0"/>
                          <a:ea typeface="+mn-ea"/>
                          <a:cs typeface="Calibri" pitchFamily="34" charset="0"/>
                        </a:rPr>
                        <a:t>Welcome Sequence </a:t>
                      </a:r>
                      <a:r>
                        <a:rPr kumimoji="0" lang="en-GB" sz="1500" kern="1200" dirty="0" smtClean="0">
                          <a:solidFill>
                            <a:schemeClr val="tx1"/>
                          </a:solidFill>
                          <a:effectLst/>
                          <a:latin typeface="Calibri" pitchFamily="34" charset="0"/>
                          <a:ea typeface="+mn-ea"/>
                          <a:cs typeface="Calibri" pitchFamily="34" charset="0"/>
                        </a:rPr>
                        <a:t>should not be more than 30 seconds in length. The </a:t>
                      </a:r>
                      <a:r>
                        <a:rPr kumimoji="0" lang="en-GB" sz="1500" b="1" kern="1200" dirty="0" smtClean="0">
                          <a:solidFill>
                            <a:schemeClr val="tx1"/>
                          </a:solidFill>
                          <a:effectLst/>
                          <a:latin typeface="Calibri" pitchFamily="34" charset="0"/>
                          <a:ea typeface="+mn-ea"/>
                          <a:cs typeface="Calibri" pitchFamily="34" charset="0"/>
                        </a:rPr>
                        <a:t>Headline sequence </a:t>
                      </a:r>
                      <a:r>
                        <a:rPr kumimoji="0" lang="en-GB" sz="1500" kern="1200" dirty="0" smtClean="0">
                          <a:solidFill>
                            <a:schemeClr val="tx1"/>
                          </a:solidFill>
                          <a:effectLst/>
                          <a:latin typeface="Calibri" pitchFamily="34" charset="0"/>
                          <a:ea typeface="+mn-ea"/>
                          <a:cs typeface="Calibri" pitchFamily="34" charset="0"/>
                        </a:rPr>
                        <a:t>should not be less than 2 minutes and should be in keeping with your storyboard</a:t>
                      </a:r>
                      <a:r>
                        <a:rPr kumimoji="0" lang="en-GB" sz="1500" kern="1200" baseline="0" dirty="0" smtClean="0">
                          <a:solidFill>
                            <a:schemeClr val="tx1"/>
                          </a:solidFill>
                          <a:effectLst/>
                          <a:latin typeface="Calibri" pitchFamily="34" charset="0"/>
                          <a:ea typeface="+mn-ea"/>
                          <a:cs typeface="Calibri" pitchFamily="34" charset="0"/>
                        </a:rPr>
                        <a:t> from the previous tasks and with the theme set in your Purpose and Audience from LO1. Use whatever package available on your network to produce this, for instance Movie Maker, Movie Maker X5 or other. The final version needs to have Video Clips, Images, Voice Over and Sound for the grade.</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 moving video or animation title sequence for “In the News” that includes Titles, Motion, Text and Music</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 moving video or animation title sequence for “In the News” in keeping with your theme that includes Titles, Motion, Text and Music.</a:t>
                      </a: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 moving video or animation title sequence that appeals to your target audience for “In the News” that includes Titles, Motion, Text and Music.</a:t>
                      </a:r>
                    </a:p>
                  </a:txBody>
                  <a:tcPr marL="68580" marR="68580" marT="0" marB="0" anchor="ctr"/>
                </a:tc>
              </a:tr>
            </a:tbl>
          </a:graphicData>
        </a:graphic>
      </p:graphicFrame>
      <p:pic>
        <p:nvPicPr>
          <p:cNvPr id="10" name="Picture 9"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156176" y="4725144"/>
            <a:ext cx="360040" cy="360040"/>
          </a:xfrm>
          <a:prstGeom prst="rect">
            <a:avLst/>
          </a:prstGeom>
          <a:noFill/>
          <a:ln>
            <a:noFill/>
          </a:ln>
        </p:spPr>
      </p:pic>
    </p:spTree>
    <p:extLst>
      <p:ext uri="{BB962C8B-B14F-4D97-AF65-F5344CB8AC3E}">
        <p14:creationId xmlns:p14="http://schemas.microsoft.com/office/powerpoint/2010/main" val="3702898473"/>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7</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97503710"/>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dimensions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Exporting as a video</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Quality in terms of file format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Size, reducing down for loading times and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Resolution in DPI (D)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2">
                              <a:lumMod val="60000"/>
                              <a:lumOff val="40000"/>
                            </a:schemeClr>
                          </a:solidFill>
                          <a:effectLst/>
                          <a:latin typeface="Calibri" pitchFamily="34" charset="0"/>
                          <a:ea typeface="Times New Roman"/>
                          <a:cs typeface="Calibri" pitchFamily="34" charset="0"/>
                        </a:rPr>
                        <a:t>Compatibility with other programs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119282486"/>
              </p:ext>
            </p:extLst>
          </p:nvPr>
        </p:nvGraphicFramePr>
        <p:xfrm>
          <a:off x="395536" y="2254927"/>
          <a:ext cx="6120680" cy="44348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7 (P, M, D)</a:t>
                      </a:r>
                    </a:p>
                    <a:p>
                      <a:r>
                        <a:rPr kumimoji="0" lang="en-GB" sz="1500" kern="1200" dirty="0" smtClean="0">
                          <a:solidFill>
                            <a:schemeClr val="tx1"/>
                          </a:solidFill>
                          <a:effectLst/>
                          <a:latin typeface="Calibri" pitchFamily="34" charset="0"/>
                          <a:ea typeface="+mn-ea"/>
                          <a:cs typeface="Calibri" pitchFamily="34" charset="0"/>
                        </a:rPr>
                        <a:t>Exporting the completed sequence into a format for later use is essential. You will need two versions, one that you can work on again in case you need to change it and one that will need to go on</a:t>
                      </a:r>
                      <a:r>
                        <a:rPr kumimoji="0" lang="en-GB" sz="1500" kern="1200" baseline="0" dirty="0" smtClean="0">
                          <a:solidFill>
                            <a:schemeClr val="tx1"/>
                          </a:solidFill>
                          <a:effectLst/>
                          <a:latin typeface="Calibri" pitchFamily="34" charset="0"/>
                          <a:ea typeface="+mn-ea"/>
                          <a:cs typeface="Calibri" pitchFamily="34" charset="0"/>
                        </a:rPr>
                        <a:t> to the final version of your portfolio work. Acceptable portfolio file formats include .</a:t>
                      </a:r>
                      <a:r>
                        <a:rPr kumimoji="0" lang="en-GB" sz="1500" kern="1200" baseline="0" dirty="0" err="1" smtClean="0">
                          <a:solidFill>
                            <a:schemeClr val="tx1"/>
                          </a:solidFill>
                          <a:effectLst/>
                          <a:latin typeface="Calibri" pitchFamily="34" charset="0"/>
                          <a:ea typeface="+mn-ea"/>
                          <a:cs typeface="Calibri" pitchFamily="34" charset="0"/>
                        </a:rPr>
                        <a:t>wmv</a:t>
                      </a:r>
                      <a:r>
                        <a:rPr kumimoji="0" lang="en-GB" sz="1500" kern="1200" baseline="0" dirty="0" smtClean="0">
                          <a:solidFill>
                            <a:schemeClr val="tx1"/>
                          </a:solidFill>
                          <a:effectLst/>
                          <a:latin typeface="Calibri" pitchFamily="34" charset="0"/>
                          <a:ea typeface="+mn-ea"/>
                          <a:cs typeface="Calibri" pitchFamily="34" charset="0"/>
                        </a:rPr>
                        <a:t>,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.mp4, .mpeg, .mpg, H.264, .</a:t>
                      </a:r>
                      <a:r>
                        <a:rPr kumimoji="0" lang="en-GB" sz="1500" kern="1200" baseline="0" dirty="0" err="1" smtClean="0">
                          <a:solidFill>
                            <a:schemeClr val="tx1"/>
                          </a:solidFill>
                          <a:effectLst/>
                          <a:latin typeface="Calibri" pitchFamily="34" charset="0"/>
                          <a:ea typeface="+mn-ea"/>
                          <a:cs typeface="Calibri" pitchFamily="34" charset="0"/>
                        </a:rPr>
                        <a:t>swf</a:t>
                      </a:r>
                      <a:r>
                        <a:rPr kumimoji="0" lang="en-GB" sz="1500" kern="1200" baseline="0" dirty="0" smtClean="0">
                          <a:solidFill>
                            <a:schemeClr val="tx1"/>
                          </a:solidFill>
                          <a:effectLst/>
                          <a:latin typeface="Calibri" pitchFamily="34" charset="0"/>
                          <a:ea typeface="+mn-ea"/>
                          <a:cs typeface="Calibri" pitchFamily="34" charset="0"/>
                        </a:rPr>
                        <a:t>, and .</a:t>
                      </a:r>
                      <a:r>
                        <a:rPr kumimoji="0" lang="en-GB" sz="1500" kern="1200" baseline="0" dirty="0" err="1" smtClean="0">
                          <a:solidFill>
                            <a:schemeClr val="tx1"/>
                          </a:solidFill>
                          <a:effectLst/>
                          <a:latin typeface="Calibri" pitchFamily="34" charset="0"/>
                          <a:ea typeface="+mn-ea"/>
                          <a:cs typeface="Calibri" pitchFamily="34" charset="0"/>
                        </a:rPr>
                        <a:t>flv</a:t>
                      </a:r>
                      <a:r>
                        <a:rPr kumimoji="0" lang="en-GB" sz="1500" kern="1200" baseline="0" dirty="0" smtClean="0">
                          <a:solidFill>
                            <a:schemeClr val="tx1"/>
                          </a:solidFill>
                          <a:effectLst/>
                          <a:latin typeface="Calibri" pitchFamily="34" charset="0"/>
                          <a:ea typeface="+mn-ea"/>
                          <a:cs typeface="Calibri" pitchFamily="34" charset="0"/>
                        </a:rPr>
                        <a:t>. Each of these has different characteristics. To reduce down potential longer term problems you should save the file in the best format with the best quality,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but if this is restricted, save it in one of the other formats listed.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7</a:t>
                      </a:r>
                    </a:p>
                  </a:txBody>
                  <a:tcPr anchor="ctr">
                    <a:solidFill>
                      <a:schemeClr val="tx1"/>
                    </a:solidFill>
                  </a:tcPr>
                </a:tc>
                <a:tc>
                  <a:txBody>
                    <a:bodyPr/>
                    <a:lstStyle/>
                    <a:p>
                      <a:r>
                        <a:rPr lang="en-GB" sz="1500" dirty="0" smtClean="0">
                          <a:latin typeface="Calibri" pitchFamily="34" charset="0"/>
                          <a:cs typeface="Calibri" pitchFamily="34" charset="0"/>
                        </a:rPr>
                        <a:t>Evidence exporting of your Welcome and Headline</a:t>
                      </a:r>
                      <a:r>
                        <a:rPr lang="en-GB" sz="1500" baseline="0" dirty="0" smtClean="0">
                          <a:latin typeface="Calibri" pitchFamily="34" charset="0"/>
                          <a:cs typeface="Calibri" pitchFamily="34" charset="0"/>
                        </a:rPr>
                        <a:t> Sequence in an appropriate file format.</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7</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Evidence exporting of your Welcome and Headline sequences in an appropriate file format</a:t>
                      </a:r>
                      <a:r>
                        <a:rPr lang="en-GB" sz="1500" baseline="0" dirty="0" smtClean="0">
                          <a:solidFill>
                            <a:srgbClr val="FF0000"/>
                          </a:solidFill>
                          <a:latin typeface="Calibri" pitchFamily="34" charset="0"/>
                          <a:cs typeface="Calibri" pitchFamily="34" charset="0"/>
                        </a:rPr>
                        <a:t> and </a:t>
                      </a:r>
                      <a:r>
                        <a:rPr lang="en-GB" sz="1500" dirty="0" smtClean="0">
                          <a:solidFill>
                            <a:srgbClr val="FF0000"/>
                          </a:solidFill>
                          <a:latin typeface="Calibri" pitchFamily="34" charset="0"/>
                          <a:cs typeface="Calibri" pitchFamily="34" charset="0"/>
                        </a:rPr>
                        <a:t>Explain</a:t>
                      </a:r>
                      <a:r>
                        <a:rPr lang="en-GB" sz="1500" baseline="0" dirty="0" smtClean="0">
                          <a:solidFill>
                            <a:srgbClr val="FF0000"/>
                          </a:solidFill>
                          <a:latin typeface="Calibri" pitchFamily="34" charset="0"/>
                          <a:cs typeface="Calibri" pitchFamily="34" charset="0"/>
                        </a:rPr>
                        <a:t> why you chose that file format in terms of size and quality.</a:t>
                      </a:r>
                      <a:endParaRPr lang="en-GB" sz="1500" dirty="0" smtClean="0">
                        <a:solidFill>
                          <a:srgbClr val="FF0000"/>
                        </a:solidFill>
                        <a:latin typeface="Calibri" pitchFamily="34" charset="0"/>
                        <a:cs typeface="Calibri" pitchFamily="34" charset="0"/>
                      </a:endParaRP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7</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Evidence exporting of your Welcome and Headline in an appropriate file format and Explain why you chose that file format including resolution, format and compatibility.</a:t>
                      </a:r>
                    </a:p>
                  </a:txBody>
                  <a:tcPr marL="68580" marR="68580" marT="0" marB="0" anchor="ctr"/>
                </a:tc>
              </a:tr>
            </a:tbl>
          </a:graphicData>
        </a:graphic>
      </p:graphicFrame>
      <p:pic>
        <p:nvPicPr>
          <p:cNvPr id="9" name="Picture 8"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200750" y="4509120"/>
            <a:ext cx="315466" cy="360040"/>
          </a:xfrm>
          <a:prstGeom prst="rect">
            <a:avLst/>
          </a:prstGeom>
          <a:noFill/>
          <a:ln>
            <a:noFill/>
          </a:ln>
        </p:spPr>
      </p:pic>
    </p:spTree>
    <p:extLst>
      <p:ext uri="{BB962C8B-B14F-4D97-AF65-F5344CB8AC3E}">
        <p14:creationId xmlns:p14="http://schemas.microsoft.com/office/powerpoint/2010/main" val="4270797719"/>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LO3 – Assessment (P, M, D)</a:t>
            </a:r>
            <a:endParaRPr lang="en-GB" sz="3200" b="1" dirty="0" smtClean="0"/>
          </a:p>
        </p:txBody>
      </p:sp>
      <p:sp>
        <p:nvSpPr>
          <p:cNvPr id="5" name="Content Placeholder 1"/>
          <p:cNvSpPr>
            <a:spLocks noGrp="1"/>
          </p:cNvSpPr>
          <p:nvPr>
            <p:ph idx="4294967295"/>
          </p:nvPr>
        </p:nvSpPr>
        <p:spPr>
          <a:xfrm>
            <a:off x="214343" y="1085402"/>
            <a:ext cx="8715375" cy="5439942"/>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3650320138"/>
              </p:ext>
            </p:extLst>
          </p:nvPr>
        </p:nvGraphicFramePr>
        <p:xfrm>
          <a:off x="395532" y="1196755"/>
          <a:ext cx="8424938" cy="5102011"/>
        </p:xfrm>
        <a:graphic>
          <a:graphicData uri="http://schemas.openxmlformats.org/drawingml/2006/table">
            <a:tbl>
              <a:tblPr/>
              <a:tblGrid>
                <a:gridCol w="897720"/>
                <a:gridCol w="1580716"/>
                <a:gridCol w="257872"/>
                <a:gridCol w="1759419"/>
                <a:gridCol w="2365116"/>
                <a:gridCol w="857877"/>
                <a:gridCol w="706218"/>
              </a:tblGrid>
              <a:tr h="244991">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4">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358234">
                <a:tc gridSpan="7">
                  <a:txBody>
                    <a:bodyPr/>
                    <a:lstStyle/>
                    <a:p>
                      <a:r>
                        <a:rPr lang="en-GB" sz="1400" b="1" dirty="0" smtClean="0">
                          <a:latin typeface="Calibri" pitchFamily="34" charset="0"/>
                          <a:ea typeface="Calibri" pitchFamily="34" charset="0"/>
                          <a:cs typeface="Calibri" pitchFamily="34" charset="0"/>
                        </a:rPr>
                        <a:t>LO3: Be able to prepare a Welcome Video Clip</a:t>
                      </a:r>
                      <a:endParaRPr lang="en-ZA" sz="14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56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Times New Roman"/>
                          <a:cs typeface="Calibri" pitchFamily="34" charset="0"/>
                        </a:rPr>
                        <a:t>1(P)</a:t>
                      </a:r>
                    </a:p>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Source</a:t>
                      </a:r>
                      <a:r>
                        <a:rPr kumimoji="0" lang="en-GB" sz="1400" kern="1200" baseline="0" dirty="0" smtClean="0">
                          <a:solidFill>
                            <a:schemeClr val="tx1"/>
                          </a:solidFill>
                          <a:effectLst/>
                          <a:latin typeface="Calibri" pitchFamily="34" charset="0"/>
                          <a:ea typeface="+mn-ea"/>
                          <a:cs typeface="Calibri" pitchFamily="34" charset="0"/>
                        </a:rPr>
                        <a:t> and store a range of images for the Headline and additional story features.</a:t>
                      </a:r>
                      <a:endParaRPr kumimoji="0" lang="en-GB" sz="14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8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Times New Roman"/>
                          <a:cs typeface="Calibri" pitchFamily="34" charset="0"/>
                        </a:rPr>
                        <a:t>2(P)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400" kern="1200" dirty="0" smtClean="0">
                          <a:solidFill>
                            <a:schemeClr val="tx1"/>
                          </a:solidFill>
                          <a:effectLst/>
                          <a:latin typeface="Calibri" pitchFamily="34" charset="0"/>
                          <a:ea typeface="+mn-ea"/>
                          <a:cs typeface="Calibri" pitchFamily="34" charset="0"/>
                        </a:rPr>
                        <a:t>a written script for the Welcome Video and Headline and agree this</a:t>
                      </a:r>
                      <a:r>
                        <a:rPr kumimoji="0" lang="en-GB" sz="1400" kern="1200" baseline="0" dirty="0" smtClean="0">
                          <a:solidFill>
                            <a:schemeClr val="tx1"/>
                          </a:solidFill>
                          <a:effectLst/>
                          <a:latin typeface="Calibri" pitchFamily="34" charset="0"/>
                          <a:ea typeface="+mn-ea"/>
                          <a:cs typeface="Calibri" pitchFamily="34" charset="0"/>
                        </a:rPr>
                        <a:t> with your Test Buddy</a:t>
                      </a:r>
                      <a:r>
                        <a:rPr kumimoji="0" lang="en-GB" sz="14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5833">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3(P/M/D)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Create</a:t>
                      </a:r>
                      <a:r>
                        <a:rPr lang="en-GB" sz="1400" baseline="0" dirty="0" smtClean="0">
                          <a:latin typeface="Calibri" pitchFamily="34" charset="0"/>
                          <a:cs typeface="Calibri" pitchFamily="34" charset="0"/>
                        </a:rPr>
                        <a:t> and annotate a storyboard for the Headline sequence for your Project showing how you would like the sequence to work.</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5833">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Storyboard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rgbClr val="FF0000"/>
                          </a:solidFill>
                          <a:latin typeface="Calibri" pitchFamily="34" charset="0"/>
                          <a:cs typeface="Calibri" pitchFamily="34" charset="0"/>
                        </a:rPr>
                        <a:t>timings and movements (M)</a:t>
                      </a: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chemeClr val="tx2">
                              <a:lumMod val="60000"/>
                              <a:lumOff val="40000"/>
                            </a:schemeClr>
                          </a:solidFill>
                          <a:latin typeface="Calibri" pitchFamily="34" charset="0"/>
                          <a:cs typeface="Calibri" pitchFamily="34" charset="0"/>
                        </a:rPr>
                        <a:t>Transitions and sounds (D)</a:t>
                      </a:r>
                      <a:endParaRPr kumimoji="0" lang="en-GB" sz="14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335962">
                <a:tc>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4(P/M/D)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Create an</a:t>
                      </a:r>
                      <a:r>
                        <a:rPr kumimoji="0" lang="en-GB" sz="1400" kern="1200" baseline="0" dirty="0" smtClean="0">
                          <a:solidFill>
                            <a:schemeClr val="tx1"/>
                          </a:solidFill>
                          <a:effectLst/>
                          <a:latin typeface="Calibri" pitchFamily="34" charset="0"/>
                          <a:ea typeface="+mn-ea"/>
                          <a:cs typeface="Calibri" pitchFamily="34" charset="0"/>
                        </a:rPr>
                        <a:t> introduction video with sound that presents the headline items to a target audience</a:t>
                      </a:r>
                      <a:r>
                        <a:rPr kumimoji="0" lang="en-GB" sz="14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727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Times New Roman"/>
                          <a:cs typeface="Calibri" pitchFamily="34" charset="0"/>
                        </a:rPr>
                        <a:t>5(P/M/D)</a:t>
                      </a:r>
                    </a:p>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Source</a:t>
                      </a:r>
                      <a:r>
                        <a:rPr kumimoji="0" lang="en-GB" sz="1400" kern="1200" baseline="0" dirty="0" smtClean="0">
                          <a:solidFill>
                            <a:schemeClr val="tx1"/>
                          </a:solidFill>
                          <a:effectLst/>
                          <a:latin typeface="Calibri" pitchFamily="34" charset="0"/>
                          <a:ea typeface="+mn-ea"/>
                          <a:cs typeface="Calibri" pitchFamily="34" charset="0"/>
                        </a:rPr>
                        <a:t> and store a range of video clips for the Headline story.</a:t>
                      </a:r>
                      <a:endParaRPr kumimoji="0" lang="en-GB" sz="14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2 Videos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rgbClr val="FF0000"/>
                          </a:solidFill>
                          <a:effectLst/>
                          <a:latin typeface="Calibri" pitchFamily="34" charset="0"/>
                          <a:ea typeface="+mn-ea"/>
                          <a:cs typeface="Calibri" pitchFamily="34" charset="0"/>
                        </a:rPr>
                        <a:t>Videos are of a selected quality (M)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baseline="0" dirty="0" smtClean="0">
                          <a:solidFill>
                            <a:schemeClr val="tx2">
                              <a:lumMod val="60000"/>
                              <a:lumOff val="40000"/>
                            </a:schemeClr>
                          </a:solidFill>
                          <a:latin typeface="Calibri" pitchFamily="34" charset="0"/>
                          <a:ea typeface="+mn-ea"/>
                          <a:cs typeface="Calibri" pitchFamily="34" charset="0"/>
                        </a:rPr>
                        <a:t>Videos are of a proportional size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6(P/M/D)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lang="en-GB" sz="1400" dirty="0" smtClean="0">
                          <a:latin typeface="Calibri" pitchFamily="34" charset="0"/>
                          <a:cs typeface="Calibri" pitchFamily="34" charset="0"/>
                        </a:rPr>
                        <a:t>Create</a:t>
                      </a:r>
                      <a:r>
                        <a:rPr lang="en-GB" sz="1400" baseline="0" dirty="0" smtClean="0">
                          <a:latin typeface="Calibri" pitchFamily="34" charset="0"/>
                          <a:cs typeface="Calibri" pitchFamily="34" charset="0"/>
                        </a:rPr>
                        <a:t> a moving video or animation title sequence for “In the News” that includes Titles, Motion, Text and Music</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latin typeface="Calibri" pitchFamily="34" charset="0"/>
                          <a:cs typeface="Calibri" pitchFamily="34" charset="0"/>
                        </a:rPr>
                        <a:t>includes Titles, Motion, Text and Music (p)</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rgbClr val="FF0000"/>
                          </a:solidFill>
                          <a:effectLst/>
                          <a:latin typeface="Calibri" pitchFamily="34" charset="0"/>
                          <a:ea typeface="Times New Roman"/>
                          <a:cs typeface="Calibri" pitchFamily="34" charset="0"/>
                        </a:rPr>
                        <a:t>Uses titles effectively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(D)</a:t>
                      </a: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1972">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7(P/M/D)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lang="en-GB" sz="1400" dirty="0" smtClean="0">
                          <a:latin typeface="Calibri" pitchFamily="34" charset="0"/>
                          <a:cs typeface="Calibri" pitchFamily="34" charset="0"/>
                        </a:rPr>
                        <a:t>Evidence exporting of your Welcome and Headline</a:t>
                      </a:r>
                      <a:r>
                        <a:rPr lang="en-GB" sz="1400" baseline="0" dirty="0" smtClean="0">
                          <a:latin typeface="Calibri" pitchFamily="34" charset="0"/>
                          <a:cs typeface="Calibri" pitchFamily="34" charset="0"/>
                        </a:rPr>
                        <a:t> Sequence in an appropriate file format.</a:t>
                      </a:r>
                      <a:endParaRPr lang="en-GB" sz="14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smtClean="0">
                          <a:solidFill>
                            <a:schemeClr val="tx1"/>
                          </a:solidFill>
                          <a:effectLst/>
                          <a:latin typeface="Calibri" pitchFamily="34" charset="0"/>
                          <a:ea typeface="+mn-ea"/>
                          <a:cs typeface="Calibri" pitchFamily="34" charset="0"/>
                        </a:rPr>
                        <a:t>Annotate (P)</a:t>
                      </a:r>
                      <a:endParaRPr kumimoji="0" lang="en-GB" sz="14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FF0000"/>
                          </a:solidFill>
                          <a:latin typeface="Calibri" pitchFamily="34" charset="0"/>
                          <a:cs typeface="Calibri" pitchFamily="34" charset="0"/>
                        </a:rPr>
                        <a:t>Explain</a:t>
                      </a:r>
                      <a:r>
                        <a:rPr lang="en-GB" sz="1400" baseline="0" dirty="0" smtClean="0">
                          <a:solidFill>
                            <a:srgbClr val="FF0000"/>
                          </a:solidFill>
                          <a:latin typeface="Calibri" pitchFamily="34" charset="0"/>
                          <a:cs typeface="Calibri" pitchFamily="34" charset="0"/>
                        </a:rPr>
                        <a:t> size and quality (M)</a:t>
                      </a: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chemeClr val="tx2">
                              <a:lumMod val="60000"/>
                              <a:lumOff val="40000"/>
                            </a:schemeClr>
                          </a:solidFill>
                          <a:latin typeface="Calibri" pitchFamily="34" charset="0"/>
                          <a:cs typeface="Calibri" pitchFamily="34" charset="0"/>
                        </a:rPr>
                        <a:t>Explain resolution, format and compatibility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000" b="1" dirty="0"/>
              <a:t>CLIENT </a:t>
            </a:r>
            <a:r>
              <a:rPr lang="en-GB" sz="2000" b="1" dirty="0" smtClean="0"/>
              <a:t>PROPOSAL – </a:t>
            </a:r>
            <a:r>
              <a:rPr lang="en-GB" sz="2000" b="1" dirty="0"/>
              <a:t>prepared by </a:t>
            </a:r>
            <a:r>
              <a:rPr lang="en-GB" sz="2000" b="1" dirty="0" smtClean="0"/>
              <a:t>the “In the News” production company</a:t>
            </a:r>
            <a:endParaRPr lang="en-GB" sz="2000" b="1" dirty="0"/>
          </a:p>
          <a:p>
            <a:r>
              <a:rPr lang="en-GB" sz="2000" b="1" dirty="0"/>
              <a:t>‘In the News’ </a:t>
            </a:r>
            <a:r>
              <a:rPr lang="en-GB" sz="2000" dirty="0"/>
              <a:t>is an opportunity to get involved in the world of media and television. ‘In the News’ experts preview news broadcasts created by young people and arrange for the best to be shown on community television channels.</a:t>
            </a:r>
          </a:p>
          <a:p>
            <a:r>
              <a:rPr lang="en-GB" sz="2000" dirty="0"/>
              <a:t>You must produce a news broadcast for the ‘In the News’ experts to preview. This will be a multimedia broadcast that features a headline story about youth achievement.</a:t>
            </a:r>
          </a:p>
          <a:p>
            <a:r>
              <a:rPr lang="en-GB" sz="2000" dirty="0"/>
              <a:t>You will choose the target audience and a title for your broadcast</a:t>
            </a:r>
            <a:r>
              <a:rPr lang="en-GB" sz="2000" dirty="0" smtClean="0"/>
              <a:t>. Within this broadcast there needs to be a range of media content to make it look and feel more professional . You will be required to produce a videoed weather forecast that will be shown during the news broadcast.</a:t>
            </a:r>
          </a:p>
          <a:p>
            <a:r>
              <a:rPr lang="en-GB" sz="2000" dirty="0" smtClean="0"/>
              <a:t>A range of youth achievements in the area will need to be highlighted, these could include  community support, sport, local educational achievements or anything that requires merit. </a:t>
            </a:r>
            <a:endParaRPr lang="en-GB" sz="2000" dirty="0"/>
          </a:p>
        </p:txBody>
      </p:sp>
      <p:sp>
        <p:nvSpPr>
          <p:cNvPr id="10" name="Round Same Side Corner Rectangle 9">
            <a:hlinkClick r:id="rId3" action="ppaction://hlinkpres?slideindex=1&amp;slidetitle="/>
          </p:cNvPr>
          <p:cNvSpPr/>
          <p:nvPr/>
        </p:nvSpPr>
        <p:spPr>
          <a:xfrm>
            <a:off x="5049005"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268918"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8883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84414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657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452320"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400" b="1" dirty="0" smtClean="0"/>
              <a:t>Broadcast Overview:</a:t>
            </a:r>
          </a:p>
          <a:p>
            <a:pPr marL="109728" indent="0">
              <a:buNone/>
            </a:pPr>
            <a:r>
              <a:rPr lang="en-GB" sz="2400" dirty="0" smtClean="0"/>
              <a:t>Your </a:t>
            </a:r>
            <a:r>
              <a:rPr lang="en-GB" sz="2400" dirty="0"/>
              <a:t>news broadcast must:</a:t>
            </a:r>
          </a:p>
          <a:p>
            <a:pPr lvl="0"/>
            <a:r>
              <a:rPr lang="en-GB" sz="2400" dirty="0"/>
              <a:t>be between 3 and 4 minutes </a:t>
            </a:r>
            <a:r>
              <a:rPr lang="en-GB" sz="2400" dirty="0" smtClean="0"/>
              <a:t>long and include</a:t>
            </a:r>
            <a:r>
              <a:rPr lang="en-GB" sz="2400" dirty="0"/>
              <a:t>:</a:t>
            </a:r>
          </a:p>
          <a:p>
            <a:pPr lvl="1"/>
            <a:r>
              <a:rPr lang="en-GB" sz="2400" dirty="0"/>
              <a:t>opening and closing sequences</a:t>
            </a:r>
          </a:p>
          <a:p>
            <a:pPr lvl="1"/>
            <a:r>
              <a:rPr lang="en-GB" sz="2400" b="1" dirty="0">
                <a:solidFill>
                  <a:srgbClr val="FF0000"/>
                </a:solidFill>
              </a:rPr>
              <a:t>a welcome video clip</a:t>
            </a:r>
          </a:p>
          <a:p>
            <a:pPr lvl="1"/>
            <a:r>
              <a:rPr lang="en-GB" sz="2400" b="1" dirty="0">
                <a:solidFill>
                  <a:srgbClr val="FF0000"/>
                </a:solidFill>
              </a:rPr>
              <a:t>a headline story</a:t>
            </a:r>
          </a:p>
          <a:p>
            <a:pPr lvl="1"/>
            <a:r>
              <a:rPr lang="en-GB" sz="2400" dirty="0"/>
              <a:t>a continuity sequence</a:t>
            </a:r>
          </a:p>
          <a:p>
            <a:pPr lvl="1"/>
            <a:r>
              <a:rPr lang="en-GB" sz="2400" dirty="0"/>
              <a:t>a weather forecast</a:t>
            </a:r>
          </a:p>
          <a:p>
            <a:pPr lvl="0"/>
            <a:r>
              <a:rPr lang="en-GB" sz="2400" dirty="0"/>
              <a:t>play from beginning to end.</a:t>
            </a:r>
          </a:p>
          <a:p>
            <a:r>
              <a:rPr lang="en-GB" sz="2400" dirty="0"/>
              <a:t>You must also produce a preview version that allows experts to navigate to components of the broadcast</a:t>
            </a:r>
            <a:r>
              <a:rPr lang="en-GB" sz="2400" dirty="0" smtClean="0"/>
              <a:t>.</a:t>
            </a:r>
            <a:endParaRPr lang="en-GB" sz="2400" dirty="0"/>
          </a:p>
        </p:txBody>
      </p:sp>
      <p:sp>
        <p:nvSpPr>
          <p:cNvPr id="10" name="Round Same Side Corner Rectangle 9">
            <a:hlinkClick r:id="rId3" action="ppaction://hlinkpres?slideindex=1&amp;slidetitle="/>
          </p:cNvPr>
          <p:cNvSpPr/>
          <p:nvPr/>
        </p:nvSpPr>
        <p:spPr>
          <a:xfrm>
            <a:off x="5049005"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268918"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8883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84414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657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452320"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867389325"/>
              </p:ext>
            </p:extLst>
          </p:nvPr>
        </p:nvGraphicFramePr>
        <p:xfrm>
          <a:off x="6584006" y="2060848"/>
          <a:ext cx="2200151" cy="4392488"/>
        </p:xfrm>
        <a:graphic>
          <a:graphicData uri="http://schemas.openxmlformats.org/drawingml/2006/table">
            <a:tbl>
              <a:tblPr firstRow="1" firstCol="1" lastRow="1" lastCol="1" bandRow="1" bandCol="1">
                <a:tableStyleId>{2D5ABB26-0587-4C30-8999-92F81FD0307C}</a:tableStyleId>
              </a:tblPr>
              <a:tblGrid>
                <a:gridCol w="2200151"/>
              </a:tblGrid>
              <a:tr h="399190">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3298">
                <a:tc>
                  <a:txBody>
                    <a:bodyPr/>
                    <a:lstStyle/>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How the news leads from the titles into the stories.</a:t>
                      </a:r>
                      <a:endParaRPr kumimoji="0" lang="en-GB" sz="14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Welcome note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Background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Titles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Logo (P)</a:t>
                      </a:r>
                    </a:p>
                    <a:p>
                      <a:pPr marL="361950" lvl="1" indent="-190500">
                        <a:buFont typeface="Arial" pitchFamily="34" charset="0"/>
                        <a:buChar char="•"/>
                      </a:pPr>
                      <a:r>
                        <a:rPr kumimoji="0" lang="en-GB" sz="1600" kern="1200" dirty="0" smtClean="0">
                          <a:solidFill>
                            <a:srgbClr val="FF0000"/>
                          </a:solidFill>
                          <a:effectLst/>
                          <a:latin typeface="Calibri" pitchFamily="34" charset="0"/>
                          <a:ea typeface="Times New Roman"/>
                          <a:cs typeface="Calibri" pitchFamily="34" charset="0"/>
                        </a:rPr>
                        <a:t>Suitable scene</a:t>
                      </a:r>
                      <a:r>
                        <a:rPr kumimoji="0" lang="en-GB" sz="1600" kern="1200" baseline="0" dirty="0" smtClean="0">
                          <a:solidFill>
                            <a:srgbClr val="FF0000"/>
                          </a:solidFill>
                          <a:effectLst/>
                          <a:latin typeface="Calibri" pitchFamily="34" charset="0"/>
                          <a:ea typeface="Times New Roman"/>
                          <a:cs typeface="Calibri" pitchFamily="34" charset="0"/>
                        </a:rPr>
                        <a:t> set</a:t>
                      </a:r>
                      <a:r>
                        <a:rPr kumimoji="0" lang="en-GB" sz="1600" kern="1200" dirty="0" smtClean="0">
                          <a:solidFill>
                            <a:srgbClr val="FF0000"/>
                          </a:solidFill>
                          <a:effectLst/>
                          <a:latin typeface="Calibri" pitchFamily="34" charset="0"/>
                          <a:ea typeface="Times New Roman"/>
                          <a:cs typeface="Calibri" pitchFamily="34" charset="0"/>
                        </a:rPr>
                        <a:t> (M)</a:t>
                      </a:r>
                    </a:p>
                    <a:p>
                      <a:pPr marL="361950" lvl="1" indent="-190500">
                        <a:buFont typeface="Arial" pitchFamily="34" charset="0"/>
                        <a:buChar char="•"/>
                      </a:pPr>
                      <a:r>
                        <a:rPr kumimoji="0" lang="en-GB" sz="1600" kern="1200" dirty="0" smtClean="0">
                          <a:solidFill>
                            <a:srgbClr val="FF0000"/>
                          </a:solidFill>
                          <a:effectLst/>
                          <a:latin typeface="Calibri" pitchFamily="34" charset="0"/>
                          <a:ea typeface="Times New Roman"/>
                          <a:cs typeface="Calibri" pitchFamily="34" charset="0"/>
                        </a:rPr>
                        <a:t>Animated titles (M)</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Appropriate theme set (D)</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Music  accompaniment (D)</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Suitable logo included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 working proposal for your client.</a:t>
            </a:r>
          </a:p>
        </p:txBody>
      </p:sp>
      <p:graphicFrame>
        <p:nvGraphicFramePr>
          <p:cNvPr id="50" name="Table 49"/>
          <p:cNvGraphicFramePr>
            <a:graphicFrameLocks noGrp="1"/>
          </p:cNvGraphicFramePr>
          <p:nvPr>
            <p:extLst>
              <p:ext uri="{D42A27DB-BD31-4B8C-83A1-F6EECF244321}">
                <p14:modId xmlns:p14="http://schemas.microsoft.com/office/powerpoint/2010/main" val="1416047321"/>
              </p:ext>
            </p:extLst>
          </p:nvPr>
        </p:nvGraphicFramePr>
        <p:xfrm>
          <a:off x="323528" y="2243207"/>
          <a:ext cx="6120680" cy="4358640"/>
        </p:xfrm>
        <a:graphic>
          <a:graphicData uri="http://schemas.openxmlformats.org/drawingml/2006/table">
            <a:tbl>
              <a:tblPr firstRow="1" bandRow="1">
                <a:tableStyleId>{2D5ABB26-0587-4C30-8999-92F81FD0307C}</a:tableStyleId>
              </a:tblPr>
              <a:tblGrid>
                <a:gridCol w="291461"/>
                <a:gridCol w="5829219"/>
              </a:tblGrid>
              <a:tr h="332958">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20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2000" kern="1200" baseline="0" dirty="0" smtClean="0">
                          <a:solidFill>
                            <a:schemeClr val="tx1"/>
                          </a:solidFill>
                          <a:effectLst/>
                          <a:latin typeface="Calibri" pitchFamily="34" charset="0"/>
                          <a:ea typeface="+mn-ea"/>
                          <a:cs typeface="Calibri" pitchFamily="34" charset="0"/>
                        </a:rPr>
                        <a:t>Candidates will produce a basic Welcome Clip and headline story that includes video with sound and features a presenter talking to camera.</a:t>
                      </a:r>
                    </a:p>
                    <a:p>
                      <a:r>
                        <a:rPr kumimoji="0" lang="en-GB" sz="20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2000" kern="1200" baseline="0" dirty="0" smtClean="0">
                          <a:solidFill>
                            <a:srgbClr val="FF0000"/>
                          </a:solidFill>
                          <a:effectLst/>
                          <a:latin typeface="Calibri" pitchFamily="34" charset="0"/>
                          <a:ea typeface="+mn-ea"/>
                          <a:cs typeface="Calibri" pitchFamily="34" charset="0"/>
                        </a:rPr>
                        <a:t>Candidates will produce a good Welcome Clip that includes video with sound  and headline story and features a presenter talking to camera with a set background.</a:t>
                      </a:r>
                    </a:p>
                    <a:p>
                      <a:r>
                        <a:rPr kumimoji="0" lang="en-GB" sz="20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2000" kern="1200" baseline="0" dirty="0" smtClean="0">
                          <a:solidFill>
                            <a:schemeClr val="tx2">
                              <a:lumMod val="60000"/>
                              <a:lumOff val="40000"/>
                            </a:schemeClr>
                          </a:solidFill>
                          <a:effectLst/>
                          <a:latin typeface="Calibri" pitchFamily="34" charset="0"/>
                          <a:ea typeface="+mn-ea"/>
                          <a:cs typeface="Calibri" pitchFamily="34" charset="0"/>
                        </a:rPr>
                        <a:t>Candidates will produce a basic Welcome Clip that includes video with sound  and headline story and features a presenter talking to camera with a set background in keeping with the theme.</a:t>
                      </a:r>
                    </a:p>
                  </a:txBody>
                  <a:tcPr/>
                </a:tc>
              </a:tr>
              <a:tr h="3735170">
                <a:tc>
                  <a:txBody>
                    <a:bodyPr/>
                    <a:lstStyle/>
                    <a:p>
                      <a:pPr marL="0" indent="0" algn="ctr" rtl="0" eaLnBrk="1" latinLnBrk="0" hangingPunct="1"/>
                      <a:r>
                        <a:rPr kumimoji="0" lang="en-GB" sz="12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577300"/>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5085184"/>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405881125"/>
              </p:ext>
            </p:extLst>
          </p:nvPr>
        </p:nvGraphicFramePr>
        <p:xfrm>
          <a:off x="6660232" y="2060849"/>
          <a:ext cx="2160240" cy="4512726"/>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of images and appropriateness</a:t>
                      </a:r>
                      <a:endParaRPr kumimoji="0" lang="en-GB" sz="18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Sourced and stored from legitimate locations.</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Images related to local news.</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Quality of stored images (M/D)</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Consideration of file size and image proportions (M/D)</a:t>
                      </a:r>
                      <a:endParaRPr lang="en-GB" sz="18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768038577"/>
              </p:ext>
            </p:extLst>
          </p:nvPr>
        </p:nvGraphicFramePr>
        <p:xfrm>
          <a:off x="395536" y="2348880"/>
          <a:ext cx="6120680" cy="4032448"/>
        </p:xfrm>
        <a:graphic>
          <a:graphicData uri="http://schemas.openxmlformats.org/drawingml/2006/table">
            <a:tbl>
              <a:tblPr firstRow="1" bandRow="1">
                <a:tableStyleId>{2D5ABB26-0587-4C30-8999-92F81FD0307C}</a:tableStyleId>
              </a:tblPr>
              <a:tblGrid>
                <a:gridCol w="295059"/>
                <a:gridCol w="5825621"/>
              </a:tblGrid>
              <a:tr h="146149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latin typeface="Calibri" pitchFamily="34" charset="0"/>
                          <a:cs typeface="Calibri" pitchFamily="34" charset="0"/>
                        </a:rPr>
                        <a:t>‘In the News’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 video introduction and headline sequence that includes a presenter and introduces several stories for the local</a:t>
                      </a:r>
                      <a:r>
                        <a:rPr kumimoji="0" lang="en-GB" sz="1600" kern="1200" baseline="0" dirty="0" smtClean="0">
                          <a:solidFill>
                            <a:schemeClr val="tx1"/>
                          </a:solidFill>
                          <a:effectLst/>
                          <a:latin typeface="Calibri" pitchFamily="34" charset="0"/>
                          <a:ea typeface="+mn-ea"/>
                          <a:cs typeface="Calibri" pitchFamily="34" charset="0"/>
                        </a:rPr>
                        <a:t> news including a headline story on an achievement by one young person, such as a sporting triumph, a role in a theatrical production, or a contribution to the local community.</a:t>
                      </a:r>
                      <a:endParaRPr kumimoji="0" lang="en-GB" sz="16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58155">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1</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(P/M/D) – </a:t>
                      </a:r>
                      <a:r>
                        <a:rPr kumimoji="0" lang="en-GB" sz="1600" kern="1200" dirty="0" smtClean="0">
                          <a:solidFill>
                            <a:schemeClr val="tx1"/>
                          </a:solidFill>
                          <a:effectLst/>
                          <a:latin typeface="Calibri" pitchFamily="34" charset="0"/>
                          <a:ea typeface="+mn-ea"/>
                          <a:cs typeface="Calibri" pitchFamily="34" charset="0"/>
                        </a:rPr>
                        <a:t>Source</a:t>
                      </a:r>
                      <a:r>
                        <a:rPr kumimoji="0" lang="en-GB" sz="1600" kern="1200" baseline="0" dirty="0" smtClean="0">
                          <a:solidFill>
                            <a:schemeClr val="tx1"/>
                          </a:solidFill>
                          <a:effectLst/>
                          <a:latin typeface="Calibri" pitchFamily="34" charset="0"/>
                          <a:ea typeface="+mn-ea"/>
                          <a:cs typeface="Calibri" pitchFamily="34" charset="0"/>
                        </a:rPr>
                        <a:t> and store a range of images for the Headline and additional story features.</a:t>
                      </a:r>
                      <a:endParaRPr kumimoji="0" lang="en-GB" sz="1600" kern="1200" dirty="0" smtClean="0">
                        <a:solidFill>
                          <a:schemeClr val="tx1"/>
                        </a:solidFill>
                        <a:effectLst/>
                        <a:latin typeface="Calibri" pitchFamily="34" charset="0"/>
                        <a:ea typeface="+mn-ea"/>
                        <a:cs typeface="Calibri" pitchFamily="34" charset="0"/>
                      </a:endParaRPr>
                    </a:p>
                  </a:txBody>
                  <a:tcPr/>
                </a:tc>
              </a:tr>
              <a:tr h="291780">
                <a:tc rowSpan="2">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921015">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dirty="0" smtClean="0">
                          <a:solidFill>
                            <a:schemeClr val="tx1"/>
                          </a:solidFill>
                          <a:effectLst/>
                          <a:latin typeface="Calibri" pitchFamily="34" charset="0"/>
                          <a:ea typeface="+mn-ea"/>
                          <a:cs typeface="Calibri" pitchFamily="34" charset="0"/>
                        </a:rPr>
                        <a:t>These images should  include </a:t>
                      </a:r>
                      <a:r>
                        <a:rPr kumimoji="0" lang="en-GB" sz="1600" b="1" kern="1200" dirty="0" smtClean="0">
                          <a:solidFill>
                            <a:schemeClr val="tx1"/>
                          </a:solidFill>
                          <a:effectLst/>
                          <a:latin typeface="Calibri" pitchFamily="34" charset="0"/>
                          <a:ea typeface="+mn-ea"/>
                          <a:cs typeface="Calibri" pitchFamily="34" charset="0"/>
                        </a:rPr>
                        <a:t>four</a:t>
                      </a:r>
                      <a:r>
                        <a:rPr kumimoji="0" lang="en-GB" sz="1600" kern="1200" dirty="0" smtClean="0">
                          <a:solidFill>
                            <a:schemeClr val="tx1"/>
                          </a:solidFill>
                          <a:effectLst/>
                          <a:latin typeface="Calibri" pitchFamily="34" charset="0"/>
                          <a:ea typeface="+mn-ea"/>
                          <a:cs typeface="Calibri" pitchFamily="34" charset="0"/>
                        </a:rPr>
                        <a:t> pictures or more that are stories that will not be included in the main video but on the screen during the presenters introduction. There</a:t>
                      </a:r>
                      <a:r>
                        <a:rPr kumimoji="0" lang="en-GB" sz="1600" kern="1200" baseline="0" dirty="0" smtClean="0">
                          <a:solidFill>
                            <a:schemeClr val="tx1"/>
                          </a:solidFill>
                          <a:effectLst/>
                          <a:latin typeface="Calibri" pitchFamily="34" charset="0"/>
                          <a:ea typeface="+mn-ea"/>
                          <a:cs typeface="Calibri" pitchFamily="34" charset="0"/>
                        </a:rPr>
                        <a:t> should also be at least </a:t>
                      </a:r>
                      <a:r>
                        <a:rPr kumimoji="0" lang="en-GB" sz="1600" b="1" kern="1200" baseline="0" dirty="0" smtClean="0">
                          <a:solidFill>
                            <a:schemeClr val="tx1"/>
                          </a:solidFill>
                          <a:effectLst/>
                          <a:latin typeface="Calibri" pitchFamily="34" charset="0"/>
                          <a:ea typeface="+mn-ea"/>
                          <a:cs typeface="Calibri" pitchFamily="34" charset="0"/>
                        </a:rPr>
                        <a:t>three</a:t>
                      </a:r>
                      <a:r>
                        <a:rPr kumimoji="0" lang="en-GB" sz="1600" kern="1200" baseline="0" dirty="0" smtClean="0">
                          <a:solidFill>
                            <a:schemeClr val="tx1"/>
                          </a:solidFill>
                          <a:effectLst/>
                          <a:latin typeface="Calibri" pitchFamily="34" charset="0"/>
                          <a:ea typeface="+mn-ea"/>
                          <a:cs typeface="Calibri" pitchFamily="34" charset="0"/>
                        </a:rPr>
                        <a:t> still images sourced and stored for the main news article.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baseline="0" dirty="0" smtClean="0">
                          <a:solidFill>
                            <a:schemeClr val="tx1"/>
                          </a:solidFill>
                          <a:effectLst/>
                          <a:latin typeface="Calibri" pitchFamily="34" charset="0"/>
                          <a:ea typeface="+mn-ea"/>
                          <a:cs typeface="Calibri" pitchFamily="34" charset="0"/>
                        </a:rPr>
                        <a:t>Consideration of all the elements sources should be put into your source table from LO1. Consideration of copyright should also be given.</a:t>
                      </a:r>
                      <a:endParaRPr lang="en-GB" sz="16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3861048"/>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156176" y="3501008"/>
            <a:ext cx="315466" cy="360040"/>
          </a:xfrm>
          <a:prstGeom prst="rect">
            <a:avLst/>
          </a:prstGeom>
          <a:noFill/>
          <a:ln>
            <a:noFill/>
          </a:ln>
        </p:spPr>
      </p:pic>
    </p:spTree>
    <p:extLst>
      <p:ext uri="{BB962C8B-B14F-4D97-AF65-F5344CB8AC3E}">
        <p14:creationId xmlns:p14="http://schemas.microsoft.com/office/powerpoint/2010/main" val="19935820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94800685"/>
              </p:ext>
            </p:extLst>
          </p:nvPr>
        </p:nvGraphicFramePr>
        <p:xfrm>
          <a:off x="6660232" y="2060848"/>
          <a:ext cx="2160240" cy="3960440"/>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endParaRPr lang="en-GB" sz="1200" dirty="0" smtClean="0">
                        <a:effectLst/>
                        <a:latin typeface="Calibri" pitchFamily="34" charset="0"/>
                        <a:ea typeface="Times New Roman"/>
                        <a:cs typeface="Calibri" pitchFamily="34" charset="0"/>
                      </a:endParaRPr>
                    </a:p>
                    <a:p>
                      <a:pPr marL="177800" lvl="0" indent="-177800">
                        <a:spcAft>
                          <a:spcPts val="600"/>
                        </a:spcAft>
                        <a:buFont typeface="Arial" pitchFamily="34" charset="0"/>
                        <a:buChar char="•"/>
                      </a:pPr>
                      <a:r>
                        <a:rPr kumimoji="0" lang="en-GB" sz="1600" kern="1200" dirty="0" smtClean="0">
                          <a:solidFill>
                            <a:schemeClr val="tx1"/>
                          </a:solidFill>
                          <a:effectLst/>
                          <a:latin typeface="Calibri" pitchFamily="34" charset="0"/>
                          <a:ea typeface="+mn-ea"/>
                          <a:cs typeface="Calibri" pitchFamily="34" charset="0"/>
                        </a:rPr>
                        <a:t>Consider the length of the two sequences.</a:t>
                      </a:r>
                      <a:endParaRPr kumimoji="0" lang="en-GB" sz="1600" kern="1200" baseline="0" dirty="0" smtClean="0">
                        <a:solidFill>
                          <a:schemeClr val="tx1"/>
                        </a:solidFill>
                        <a:effectLst/>
                        <a:latin typeface="Calibri" pitchFamily="34" charset="0"/>
                        <a:ea typeface="+mn-ea"/>
                        <a:cs typeface="Calibri" pitchFamily="34" charset="0"/>
                      </a:endParaRPr>
                    </a:p>
                    <a:p>
                      <a:pPr marL="177800" lvl="0" indent="-17780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There should not be talking all the way through.</a:t>
                      </a:r>
                    </a:p>
                    <a:p>
                      <a:pPr marL="177800" lvl="0" indent="-17780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Consider the different tones of voices used for the presenter and the voice over.</a:t>
                      </a:r>
                    </a:p>
                    <a:p>
                      <a:pPr marL="177800" lvl="0" indent="-17780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Consider the start gap and finish gap in the voices.</a:t>
                      </a:r>
                      <a:endParaRPr lang="en-GB" sz="16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820423546"/>
              </p:ext>
            </p:extLst>
          </p:nvPr>
        </p:nvGraphicFramePr>
        <p:xfrm>
          <a:off x="395536" y="2348880"/>
          <a:ext cx="6120680" cy="4185632"/>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Calibri" pitchFamily="34" charset="0"/>
                          <a:cs typeface="Calibri" pitchFamily="34" charset="0"/>
                        </a:rPr>
                        <a:t>‘In the News’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create a video introduction sequence that includes a presenter and introduces several stories for the local</a:t>
                      </a:r>
                      <a:r>
                        <a:rPr kumimoji="0" lang="en-GB" sz="1800" kern="1200" baseline="0" dirty="0" smtClean="0">
                          <a:solidFill>
                            <a:schemeClr val="tx1"/>
                          </a:solidFill>
                          <a:effectLst/>
                          <a:latin typeface="Calibri" pitchFamily="34" charset="0"/>
                          <a:ea typeface="+mn-ea"/>
                          <a:cs typeface="Calibri" pitchFamily="34" charset="0"/>
                        </a:rPr>
                        <a:t> news including a headline story on an achievement by one young person, such as a sporting triumph, a role in a theatrical production, or a contribution to the local community.</a:t>
                      </a:r>
                      <a:endParaRPr kumimoji="0" lang="en-GB" sz="18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800" b="0" kern="1200" dirty="0" smtClean="0">
                          <a:solidFill>
                            <a:schemeClr val="bg1"/>
                          </a:solidFill>
                          <a:latin typeface="Calibri" pitchFamily="34" charset="0"/>
                          <a:ea typeface="+mn-ea"/>
                          <a:cs typeface="Calibri" pitchFamily="34" charset="0"/>
                        </a:rPr>
                        <a:t>2</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 </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800" kern="1200" dirty="0" smtClean="0">
                          <a:solidFill>
                            <a:schemeClr val="tx1"/>
                          </a:solidFill>
                          <a:effectLst/>
                          <a:latin typeface="Calibri" pitchFamily="34" charset="0"/>
                          <a:ea typeface="+mn-ea"/>
                          <a:cs typeface="Calibri" pitchFamily="34" charset="0"/>
                        </a:rPr>
                        <a:t>a written script for the Welcome Video and Headline and agree this</a:t>
                      </a:r>
                      <a:r>
                        <a:rPr kumimoji="0" lang="en-GB" sz="1800" kern="1200" baseline="0" dirty="0" smtClean="0">
                          <a:solidFill>
                            <a:schemeClr val="tx1"/>
                          </a:solidFill>
                          <a:effectLst/>
                          <a:latin typeface="Calibri" pitchFamily="34" charset="0"/>
                          <a:ea typeface="+mn-ea"/>
                          <a:cs typeface="Calibri" pitchFamily="34" charset="0"/>
                        </a:rPr>
                        <a:t> with your Test Buddy</a:t>
                      </a:r>
                      <a:r>
                        <a:rPr kumimoji="0" lang="en-GB" sz="1800" kern="1200" dirty="0" smtClean="0">
                          <a:solidFill>
                            <a:schemeClr val="tx1"/>
                          </a:solidFill>
                          <a:effectLst/>
                          <a:latin typeface="Calibri" pitchFamily="34" charset="0"/>
                          <a:ea typeface="+mn-ea"/>
                          <a:cs typeface="Calibri" pitchFamily="34" charset="0"/>
                        </a:rPr>
                        <a:t>.</a:t>
                      </a:r>
                    </a:p>
                  </a:txBody>
                  <a:tcPr/>
                </a:tc>
              </a:tr>
              <a:tr h="345152">
                <a:tc rowSpan="2">
                  <a:txBody>
                    <a:bodyPr/>
                    <a:lstStyle/>
                    <a:p>
                      <a:pPr marL="0" indent="0" algn="ctr" rtl="0" eaLnBrk="1" latinLnBrk="0" hangingPunct="1"/>
                      <a:endParaRPr kumimoji="0" lang="en-GB" sz="18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143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dirty="0" smtClean="0">
                          <a:solidFill>
                            <a:schemeClr val="tx1"/>
                          </a:solidFill>
                          <a:effectLst/>
                          <a:latin typeface="Calibri" pitchFamily="34" charset="0"/>
                          <a:ea typeface="+mn-ea"/>
                          <a:cs typeface="Calibri" pitchFamily="34" charset="0"/>
                        </a:rPr>
                        <a:t>This script needs to introduce</a:t>
                      </a:r>
                      <a:r>
                        <a:rPr kumimoji="0" lang="en-GB" sz="1800" kern="1200" baseline="0" dirty="0" smtClean="0">
                          <a:solidFill>
                            <a:schemeClr val="tx1"/>
                          </a:solidFill>
                          <a:effectLst/>
                          <a:latin typeface="Calibri" pitchFamily="34" charset="0"/>
                          <a:ea typeface="+mn-ea"/>
                          <a:cs typeface="Calibri" pitchFamily="34" charset="0"/>
                        </a:rPr>
                        <a:t> several news items of local interest and </a:t>
                      </a:r>
                      <a:r>
                        <a:rPr kumimoji="0" lang="en-GB" sz="1800" kern="1200" dirty="0" smtClean="0">
                          <a:solidFill>
                            <a:schemeClr val="tx1"/>
                          </a:solidFill>
                          <a:effectLst/>
                          <a:latin typeface="Calibri" pitchFamily="34" charset="0"/>
                          <a:ea typeface="+mn-ea"/>
                          <a:cs typeface="Calibri" pitchFamily="34" charset="0"/>
                        </a:rPr>
                        <a:t>your main headline. There will be two voices, the news reader for the welcome section and a separate voice over for the headline section.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baseline="0" dirty="0" smtClean="0">
                          <a:solidFill>
                            <a:schemeClr val="tx1"/>
                          </a:solidFill>
                          <a:effectLst/>
                          <a:latin typeface="Calibri" pitchFamily="34" charset="0"/>
                          <a:ea typeface="+mn-ea"/>
                          <a:cs typeface="Calibri" pitchFamily="34" charset="0"/>
                        </a:rPr>
                        <a:t>Altogether this sequence should be between 2 minutes and 3.30.</a:t>
                      </a:r>
                      <a:endParaRPr lang="en-GB" sz="18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228184" y="4437112"/>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696897407"/>
              </p:ext>
            </p:extLst>
          </p:nvPr>
        </p:nvGraphicFramePr>
        <p:xfrm>
          <a:off x="6660232" y="2060848"/>
          <a:ext cx="2160240" cy="424938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Guide for production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stages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Indication of images to be used (P)</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Realistic animation paths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Timings and Movements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Transitions and sounds used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keeping with the theme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746520269"/>
              </p:ext>
            </p:extLst>
          </p:nvPr>
        </p:nvGraphicFramePr>
        <p:xfrm>
          <a:off x="395536" y="2276872"/>
          <a:ext cx="6120680" cy="4434840"/>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r>
                        <a:rPr kumimoji="0" lang="en-GB" sz="1500" kern="1200" dirty="0" smtClean="0">
                          <a:solidFill>
                            <a:schemeClr val="tx1"/>
                          </a:solidFill>
                          <a:effectLst/>
                          <a:latin typeface="Calibri" pitchFamily="34" charset="0"/>
                          <a:ea typeface="+mn-ea"/>
                          <a:cs typeface="Calibri" pitchFamily="34" charset="0"/>
                        </a:rPr>
                        <a:t>You will now need to produce a storyboard</a:t>
                      </a:r>
                      <a:r>
                        <a:rPr kumimoji="0" lang="en-GB" sz="1500" kern="1200" baseline="0" dirty="0" smtClean="0">
                          <a:solidFill>
                            <a:schemeClr val="tx1"/>
                          </a:solidFill>
                          <a:effectLst/>
                          <a:latin typeface="Calibri" pitchFamily="34" charset="0"/>
                          <a:ea typeface="+mn-ea"/>
                          <a:cs typeface="Calibri" pitchFamily="34" charset="0"/>
                        </a:rPr>
                        <a:t> for the headline article. The headline article will need to contain original video clips and still images with a separate voiceover. The still images will need to be timed on the screen.</a:t>
                      </a:r>
                    </a:p>
                    <a:p>
                      <a:r>
                        <a:rPr kumimoji="0" lang="en-GB" sz="1500" kern="1200" baseline="0" dirty="0" smtClean="0">
                          <a:solidFill>
                            <a:schemeClr val="tx1"/>
                          </a:solidFill>
                          <a:effectLst/>
                          <a:latin typeface="Calibri" pitchFamily="34" charset="0"/>
                          <a:ea typeface="+mn-ea"/>
                          <a:cs typeface="Calibri" pitchFamily="34" charset="0"/>
                        </a:rPr>
                        <a:t>The storyboard should be used as an aid to making the video sequence and should allow you to see how the headline story should begin and end. Use the storyboards attached </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here </a:t>
                      </a:r>
                      <a:r>
                        <a:rPr kumimoji="0" lang="en-GB" sz="1500" kern="1200" baseline="0" dirty="0" smtClean="0">
                          <a:solidFill>
                            <a:schemeClr val="tx1"/>
                          </a:solidFill>
                          <a:effectLst/>
                          <a:latin typeface="Calibri" pitchFamily="34" charset="0"/>
                          <a:ea typeface="+mn-ea"/>
                          <a:cs typeface="Calibri" pitchFamily="34" charset="0"/>
                        </a:rPr>
                        <a:t>(P) and </a:t>
                      </a:r>
                      <a:r>
                        <a:rPr kumimoji="0" lang="en-GB" sz="1500" kern="1200" baseline="0" dirty="0" smtClean="0">
                          <a:solidFill>
                            <a:schemeClr val="tx1"/>
                          </a:solidFill>
                          <a:effectLst/>
                          <a:latin typeface="Calibri" pitchFamily="34" charset="0"/>
                          <a:ea typeface="+mn-ea"/>
                          <a:cs typeface="Calibri" pitchFamily="34" charset="0"/>
                          <a:hlinkClick r:id="rId6" action="ppaction://hlinkfile"/>
                        </a:rPr>
                        <a:t>here </a:t>
                      </a:r>
                      <a:r>
                        <a:rPr kumimoji="0" lang="en-GB" sz="1500" kern="1200" baseline="0" dirty="0" smtClean="0">
                          <a:solidFill>
                            <a:schemeClr val="tx1"/>
                          </a:solidFill>
                          <a:effectLst/>
                          <a:latin typeface="Calibri" pitchFamily="34" charset="0"/>
                          <a:ea typeface="+mn-ea"/>
                          <a:cs typeface="Calibri" pitchFamily="34" charset="0"/>
                        </a:rPr>
                        <a:t>(M/D). Agree this with your test buddy and take notes on what has been discussed.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3</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and annotate a storyboard for the Headline sequence for your Project showing how you would like the sequence to work.</a:t>
                      </a:r>
                      <a:endParaRPr lang="en-GB" sz="1500" dirty="0">
                        <a:latin typeface="Calibri" pitchFamily="34" charset="0"/>
                        <a:cs typeface="Calibri" pitchFamily="34" charset="0"/>
                      </a:endParaRPr>
                    </a:p>
                  </a:txBody>
                  <a:tcPr marL="68580" marR="68580" marT="0" marB="0" anchor="ctr"/>
                </a:tc>
              </a:tr>
              <a:tr h="345152">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3</a:t>
                      </a:r>
                    </a:p>
                  </a:txBody>
                  <a:tcPr anchor="ctr">
                    <a:solidFill>
                      <a:schemeClr val="accent2"/>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and annotate a small and large storyboard</a:t>
                      </a:r>
                      <a:r>
                        <a:rPr lang="en-GB" sz="1500" baseline="0" dirty="0" smtClean="0">
                          <a:solidFill>
                            <a:srgbClr val="FF0000"/>
                          </a:solidFill>
                          <a:latin typeface="Calibri" pitchFamily="34" charset="0"/>
                          <a:cs typeface="Calibri" pitchFamily="34" charset="0"/>
                        </a:rPr>
                        <a:t> for the Headline sequence for your Project showing how you would like the sequence to work including timings and movements.</a:t>
                      </a:r>
                    </a:p>
                  </a:txBody>
                  <a:tcPr marL="68580" marR="68580" marT="0" marB="0" anchor="ctr"/>
                </a:tc>
              </a:tr>
              <a:tr h="1143000">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3</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and annotate a small and large storyboard for the Headline sequence for your Project showing how you would like the sequence to work including transitions and sounds.</a:t>
                      </a:r>
                    </a:p>
                  </a:txBody>
                  <a:tcPr marL="68580" marR="68580" marT="0" marB="0" anchor="ctr"/>
                </a:tc>
              </a:tr>
            </a:tbl>
          </a:graphicData>
        </a:graphic>
      </p:graphicFrame>
      <p:pic>
        <p:nvPicPr>
          <p:cNvPr id="11" name="Picture 10" descr="Product"/>
          <p:cNvPicPr/>
          <p:nvPr/>
        </p:nvPicPr>
        <p:blipFill>
          <a:blip r:embed="rId7">
            <a:extLst>
              <a:ext uri="{28A0092B-C50C-407E-A947-70E740481C1C}">
                <a14:useLocalDpi xmlns:a14="http://schemas.microsoft.com/office/drawing/2010/main" val="0"/>
              </a:ext>
            </a:extLst>
          </a:blip>
          <a:srcRect/>
          <a:stretch>
            <a:fillRect/>
          </a:stretch>
        </p:blipFill>
        <p:spPr bwMode="auto">
          <a:xfrm>
            <a:off x="6228184" y="4437112"/>
            <a:ext cx="360040" cy="360040"/>
          </a:xfrm>
          <a:prstGeom prst="rect">
            <a:avLst/>
          </a:prstGeom>
          <a:noFill/>
          <a:ln>
            <a:noFill/>
          </a:ln>
        </p:spPr>
      </p:pic>
    </p:spTree>
    <p:extLst>
      <p:ext uri="{BB962C8B-B14F-4D97-AF65-F5344CB8AC3E}">
        <p14:creationId xmlns:p14="http://schemas.microsoft.com/office/powerpoint/2010/main" val="822117513"/>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414811838"/>
              </p:ext>
            </p:extLst>
          </p:nvPr>
        </p:nvGraphicFramePr>
        <p:xfrm>
          <a:off x="6660232" y="2036535"/>
          <a:ext cx="2160240" cy="4488809"/>
        </p:xfrm>
        <a:graphic>
          <a:graphicData uri="http://schemas.openxmlformats.org/drawingml/2006/table">
            <a:tbl>
              <a:tblPr firstRow="1" firstCol="1" lastRow="1" lastCol="1" bandRow="1" bandCol="1">
                <a:tableStyleId>{2D5ABB26-0587-4C30-8999-92F81FD0307C}</a:tableStyleId>
              </a:tblPr>
              <a:tblGrid>
                <a:gridCol w="2160240"/>
              </a:tblGrid>
              <a:tr h="415506">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73303">
                <a:tc>
                  <a:txBody>
                    <a:bodyPr/>
                    <a:lstStyle/>
                    <a:p>
                      <a:pPr marL="285750" lvl="0" indent="-285750">
                        <a:spcAft>
                          <a:spcPts val="600"/>
                        </a:spcAft>
                        <a:buFont typeface="Arial" pitchFamily="34" charset="0"/>
                        <a:buChar char="•"/>
                      </a:pPr>
                      <a:r>
                        <a:rPr kumimoji="0" lang="en-GB" sz="1600" kern="1200" dirty="0" smtClean="0">
                          <a:solidFill>
                            <a:schemeClr val="tx1"/>
                          </a:solidFill>
                          <a:effectLst/>
                          <a:latin typeface="Calibri" pitchFamily="34" charset="0"/>
                          <a:ea typeface="+mn-ea"/>
                          <a:cs typeface="Calibri" pitchFamily="34" charset="0"/>
                        </a:rPr>
                        <a:t>Consider how</a:t>
                      </a:r>
                      <a:r>
                        <a:rPr kumimoji="0" lang="en-GB" sz="1600" kern="1200" baseline="0" dirty="0" smtClean="0">
                          <a:solidFill>
                            <a:schemeClr val="tx1"/>
                          </a:solidFill>
                          <a:effectLst/>
                          <a:latin typeface="Calibri" pitchFamily="34" charset="0"/>
                          <a:ea typeface="+mn-ea"/>
                          <a:cs typeface="Calibri" pitchFamily="34" charset="0"/>
                        </a:rPr>
                        <a:t> a news programme leads into the stories.</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Consider how to make your presenter be set on a stage.</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Consider the range of local news storied to include.</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Where the final logo will appear on your sequence.</a:t>
                      </a:r>
                    </a:p>
                    <a:p>
                      <a:pPr marL="285750" lvl="0" indent="-285750">
                        <a:spcAft>
                          <a:spcPts val="600"/>
                        </a:spcAft>
                        <a:buFont typeface="Arial" pitchFamily="34" charset="0"/>
                        <a:buChar char="•"/>
                      </a:pPr>
                      <a:r>
                        <a:rPr kumimoji="0" lang="en-GB" sz="1600" kern="1200" baseline="0" dirty="0" smtClean="0">
                          <a:solidFill>
                            <a:srgbClr val="FF0000"/>
                          </a:solidFill>
                          <a:effectLst/>
                          <a:latin typeface="Calibri" pitchFamily="34" charset="0"/>
                          <a:ea typeface="+mn-ea"/>
                          <a:cs typeface="Calibri" pitchFamily="34" charset="0"/>
                        </a:rPr>
                        <a:t>Quality and integrity of sequence (M/D)</a:t>
                      </a:r>
                      <a:endParaRPr lang="en-GB" sz="16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LO3: </a:t>
            </a:r>
            <a:r>
              <a:rPr lang="en-GB" sz="1600" dirty="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432502001"/>
              </p:ext>
            </p:extLst>
          </p:nvPr>
        </p:nvGraphicFramePr>
        <p:xfrm>
          <a:off x="395536" y="2348880"/>
          <a:ext cx="6120680" cy="3774896"/>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latin typeface="Calibri" pitchFamily="34" charset="0"/>
                          <a:cs typeface="Calibri" pitchFamily="34" charset="0"/>
                        </a:rPr>
                        <a:t>‘In the News’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 video introduction sequence that includes a presenter and introduces several stories for the local</a:t>
                      </a:r>
                      <a:r>
                        <a:rPr kumimoji="0" lang="en-GB" sz="1600" kern="1200" baseline="0" dirty="0" smtClean="0">
                          <a:solidFill>
                            <a:schemeClr val="tx1"/>
                          </a:solidFill>
                          <a:effectLst/>
                          <a:latin typeface="Calibri" pitchFamily="34" charset="0"/>
                          <a:ea typeface="+mn-ea"/>
                          <a:cs typeface="Calibri" pitchFamily="34" charset="0"/>
                        </a:rPr>
                        <a:t> news including a headline story on an achievement by one young person, such as a sporting triumph, a role in a theatrical production, or a contribution to the local community.</a:t>
                      </a:r>
                      <a:endParaRPr kumimoji="0" lang="en-GB" sz="16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4</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(P/M/D) - </a:t>
                      </a:r>
                      <a:r>
                        <a:rPr kumimoji="0" lang="en-GB" sz="1600" kern="1200" dirty="0" smtClean="0">
                          <a:solidFill>
                            <a:schemeClr val="tx1"/>
                          </a:solidFill>
                          <a:effectLst/>
                          <a:latin typeface="Calibri" pitchFamily="34" charset="0"/>
                          <a:ea typeface="+mn-ea"/>
                          <a:cs typeface="Calibri" pitchFamily="34" charset="0"/>
                        </a:rPr>
                        <a:t>Create an</a:t>
                      </a:r>
                      <a:r>
                        <a:rPr kumimoji="0" lang="en-GB" sz="1600" kern="1200" baseline="0" dirty="0" smtClean="0">
                          <a:solidFill>
                            <a:schemeClr val="tx1"/>
                          </a:solidFill>
                          <a:effectLst/>
                          <a:latin typeface="Calibri" pitchFamily="34" charset="0"/>
                          <a:ea typeface="+mn-ea"/>
                          <a:cs typeface="Calibri" pitchFamily="34" charset="0"/>
                        </a:rPr>
                        <a:t> introduction video with sound that presents the headline items to a target audience</a:t>
                      </a:r>
                      <a:r>
                        <a:rPr kumimoji="0" lang="en-GB" sz="1600" kern="1200" dirty="0" smtClean="0">
                          <a:solidFill>
                            <a:schemeClr val="tx1"/>
                          </a:solidFill>
                          <a:effectLst/>
                          <a:latin typeface="Calibri" pitchFamily="34" charset="0"/>
                          <a:ea typeface="+mn-ea"/>
                          <a:cs typeface="Calibri" pitchFamily="34" charset="0"/>
                        </a:rPr>
                        <a:t>.</a:t>
                      </a:r>
                    </a:p>
                  </a:txBody>
                  <a:tcPr/>
                </a:tc>
              </a:tr>
              <a:tr h="273144">
                <a:tc rowSpan="2">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143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dirty="0" smtClean="0">
                          <a:solidFill>
                            <a:schemeClr val="tx1"/>
                          </a:solidFill>
                          <a:effectLst/>
                          <a:latin typeface="Calibri" pitchFamily="34" charset="0"/>
                          <a:ea typeface="+mn-ea"/>
                          <a:cs typeface="Calibri" pitchFamily="34" charset="0"/>
                        </a:rPr>
                        <a:t>This introduction video needs to be well designed, include the company logo and should lead with a few stories including with the main Headline item of news. This could be done with a green screen with a background</a:t>
                      </a:r>
                      <a:r>
                        <a:rPr kumimoji="0" lang="en-GB" sz="1600" kern="1200" baseline="0" dirty="0" smtClean="0">
                          <a:solidFill>
                            <a:schemeClr val="tx1"/>
                          </a:solidFill>
                          <a:effectLst/>
                          <a:latin typeface="Calibri" pitchFamily="34" charset="0"/>
                          <a:ea typeface="+mn-ea"/>
                          <a:cs typeface="Calibri" pitchFamily="34" charset="0"/>
                        </a:rPr>
                        <a:t> video or edited into a sequence. The student will need to select a presenter for their project.</a:t>
                      </a:r>
                      <a:endParaRPr lang="en-GB" sz="1600" kern="1200" baseline="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kern="1200" baseline="0" dirty="0" smtClean="0">
                          <a:solidFill>
                            <a:srgbClr val="FF0000"/>
                          </a:solidFill>
                          <a:latin typeface="Calibri" pitchFamily="34" charset="0"/>
                          <a:ea typeface="+mn-ea"/>
                          <a:cs typeface="Calibri" pitchFamily="34" charset="0"/>
                        </a:rPr>
                        <a:t>Merit</a:t>
                      </a:r>
                      <a:r>
                        <a:rPr lang="en-GB" sz="1600" kern="1200" baseline="0" dirty="0" smtClean="0">
                          <a:solidFill>
                            <a:schemeClr val="tx1"/>
                          </a:solidFill>
                          <a:latin typeface="Calibri" pitchFamily="34" charset="0"/>
                          <a:ea typeface="+mn-ea"/>
                          <a:cs typeface="Calibri" pitchFamily="34" charset="0"/>
                        </a:rPr>
                        <a:t> and </a:t>
                      </a:r>
                      <a:r>
                        <a:rPr lang="en-GB" sz="1600" kern="1200" baseline="0" dirty="0" smtClean="0">
                          <a:solidFill>
                            <a:schemeClr val="tx2">
                              <a:lumMod val="60000"/>
                              <a:lumOff val="40000"/>
                            </a:schemeClr>
                          </a:solidFill>
                          <a:latin typeface="Calibri" pitchFamily="34" charset="0"/>
                          <a:ea typeface="+mn-ea"/>
                          <a:cs typeface="Calibri" pitchFamily="34" charset="0"/>
                        </a:rPr>
                        <a:t>Distinction</a:t>
                      </a:r>
                      <a:r>
                        <a:rPr lang="en-GB" sz="1600" kern="1200" baseline="0" dirty="0" smtClean="0">
                          <a:solidFill>
                            <a:schemeClr val="tx1"/>
                          </a:solidFill>
                          <a:latin typeface="Calibri" pitchFamily="34" charset="0"/>
                          <a:ea typeface="+mn-ea"/>
                          <a:cs typeface="Calibri" pitchFamily="34" charset="0"/>
                        </a:rPr>
                        <a:t> grades are judged on the quality of the finished video sequences.</a:t>
                      </a: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3861048"/>
            <a:ext cx="360040" cy="360040"/>
          </a:xfrm>
          <a:prstGeom prst="rect">
            <a:avLst/>
          </a:prstGeom>
          <a:noFill/>
          <a:ln>
            <a:noFill/>
          </a:ln>
        </p:spPr>
      </p:pic>
    </p:spTree>
    <p:extLst>
      <p:ext uri="{BB962C8B-B14F-4D97-AF65-F5344CB8AC3E}">
        <p14:creationId xmlns:p14="http://schemas.microsoft.com/office/powerpoint/2010/main" val="231612799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5</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27050533"/>
              </p:ext>
            </p:extLst>
          </p:nvPr>
        </p:nvGraphicFramePr>
        <p:xfrm>
          <a:off x="6660232" y="2060849"/>
          <a:ext cx="2160240" cy="4392488"/>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of video appropriateness</a:t>
                      </a:r>
                      <a:endParaRPr kumimoji="0" lang="en-GB" sz="18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Sourced from original footage.</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Images related to local news.</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Quality of stored videos (M/D)</a:t>
                      </a:r>
                    </a:p>
                    <a:p>
                      <a:pPr marL="285750" lvl="0" indent="-285750">
                        <a:spcAft>
                          <a:spcPts val="600"/>
                        </a:spcAft>
                        <a:buFont typeface="Arial" pitchFamily="34" charset="0"/>
                        <a:buChar char="•"/>
                      </a:pPr>
                      <a:r>
                        <a:rPr kumimoji="0" lang="en-GB" sz="1800" kern="1200" baseline="0" dirty="0" smtClean="0">
                          <a:solidFill>
                            <a:srgbClr val="FF0000"/>
                          </a:solidFill>
                          <a:effectLst/>
                          <a:latin typeface="Calibri" pitchFamily="34" charset="0"/>
                          <a:ea typeface="+mn-ea"/>
                          <a:cs typeface="Calibri" pitchFamily="34" charset="0"/>
                        </a:rPr>
                        <a:t>Consideration of file size and video proportions (M/D)</a:t>
                      </a:r>
                      <a:endParaRPr lang="en-GB" sz="18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LO3: </a:t>
            </a:r>
            <a:r>
              <a:rPr lang="en-GB" sz="1600" dirty="0" smtClean="0">
                <a:latin typeface="Calibri" pitchFamily="34" charset="0"/>
                <a:ea typeface="Calibri" pitchFamily="34" charset="0"/>
                <a:cs typeface="Calibri" pitchFamily="34" charset="0"/>
              </a:rPr>
              <a:t>Be able to prepare a Welcome and Headline Video Clip</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645886486"/>
              </p:ext>
            </p:extLst>
          </p:nvPr>
        </p:nvGraphicFramePr>
        <p:xfrm>
          <a:off x="395536" y="2276872"/>
          <a:ext cx="6120680" cy="4032448"/>
        </p:xfrm>
        <a:graphic>
          <a:graphicData uri="http://schemas.openxmlformats.org/drawingml/2006/table">
            <a:tbl>
              <a:tblPr firstRow="1" bandRow="1">
                <a:tableStyleId>{2D5ABB26-0587-4C30-8999-92F81FD0307C}</a:tableStyleId>
              </a:tblPr>
              <a:tblGrid>
                <a:gridCol w="295059"/>
                <a:gridCol w="5825621"/>
              </a:tblGrid>
              <a:tr h="146149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latin typeface="Calibri" pitchFamily="34" charset="0"/>
                          <a:cs typeface="Calibri" pitchFamily="34" charset="0"/>
                        </a:rPr>
                        <a:t>‘In the News’ </a:t>
                      </a:r>
                      <a:r>
                        <a:rPr kumimoji="0" lang="en-GB" sz="1700" kern="1200" dirty="0" smtClean="0">
                          <a:solidFill>
                            <a:schemeClr val="tx1"/>
                          </a:solidFill>
                          <a:latin typeface="Calibri" pitchFamily="34" charset="0"/>
                          <a:ea typeface="+mn-ea"/>
                          <a:cs typeface="Calibri" pitchFamily="34" charset="0"/>
                        </a:rPr>
                        <a:t> </a:t>
                      </a:r>
                      <a:r>
                        <a:rPr kumimoji="0" lang="en-GB" sz="1700" kern="1200" dirty="0" smtClean="0">
                          <a:solidFill>
                            <a:schemeClr val="tx1"/>
                          </a:solidFill>
                          <a:effectLst/>
                          <a:latin typeface="Calibri" pitchFamily="34" charset="0"/>
                          <a:ea typeface="+mn-ea"/>
                          <a:cs typeface="Calibri" pitchFamily="34" charset="0"/>
                        </a:rPr>
                        <a:t>would like you to create a headline sequence of</a:t>
                      </a:r>
                      <a:r>
                        <a:rPr kumimoji="0" lang="en-GB" sz="1700" kern="1200" baseline="0" dirty="0" smtClean="0">
                          <a:solidFill>
                            <a:schemeClr val="tx1"/>
                          </a:solidFill>
                          <a:effectLst/>
                          <a:latin typeface="Calibri" pitchFamily="34" charset="0"/>
                          <a:ea typeface="+mn-ea"/>
                          <a:cs typeface="Calibri" pitchFamily="34" charset="0"/>
                        </a:rPr>
                        <a:t> a headline story on an achievement by one young person, such as a sporting triumph, a role in a theatrical production, or a contribution to the local community. Several video sequences must be included on this headline story to go with the images selected earlier.</a:t>
                      </a:r>
                      <a:endParaRPr kumimoji="0" lang="en-GB" sz="17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58155">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5</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(P/M/D) – </a:t>
                      </a:r>
                      <a:r>
                        <a:rPr kumimoji="0" lang="en-GB" sz="1700" kern="1200" dirty="0" smtClean="0">
                          <a:solidFill>
                            <a:schemeClr val="tx1"/>
                          </a:solidFill>
                          <a:effectLst/>
                          <a:latin typeface="Calibri" pitchFamily="34" charset="0"/>
                          <a:ea typeface="+mn-ea"/>
                          <a:cs typeface="Calibri" pitchFamily="34" charset="0"/>
                        </a:rPr>
                        <a:t>Source</a:t>
                      </a:r>
                      <a:r>
                        <a:rPr kumimoji="0" lang="en-GB" sz="1700" kern="1200" baseline="0" dirty="0" smtClean="0">
                          <a:solidFill>
                            <a:schemeClr val="tx1"/>
                          </a:solidFill>
                          <a:effectLst/>
                          <a:latin typeface="Calibri" pitchFamily="34" charset="0"/>
                          <a:ea typeface="+mn-ea"/>
                          <a:cs typeface="Calibri" pitchFamily="34" charset="0"/>
                        </a:rPr>
                        <a:t> and store a range of video clips for the Headline story.</a:t>
                      </a:r>
                      <a:endParaRPr kumimoji="0" lang="en-GB" sz="1700" kern="1200" dirty="0" smtClean="0">
                        <a:solidFill>
                          <a:schemeClr val="tx1"/>
                        </a:solidFill>
                        <a:effectLst/>
                        <a:latin typeface="Calibri" pitchFamily="34" charset="0"/>
                        <a:ea typeface="+mn-ea"/>
                        <a:cs typeface="Calibri" pitchFamily="34" charset="0"/>
                      </a:endParaRPr>
                    </a:p>
                  </a:txBody>
                  <a:tcPr/>
                </a:tc>
              </a:tr>
              <a:tr h="291780">
                <a:tc rowSpan="2">
                  <a:txBody>
                    <a:bodyPr/>
                    <a:lstStyle/>
                    <a:p>
                      <a:pPr marL="0" indent="0" algn="ctr" rtl="0" eaLnBrk="1" latinLnBrk="0" hangingPunct="1"/>
                      <a:endParaRPr kumimoji="0" lang="en-GB" sz="17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921015">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dirty="0" smtClean="0">
                          <a:solidFill>
                            <a:schemeClr val="tx1"/>
                          </a:solidFill>
                          <a:effectLst/>
                          <a:latin typeface="Calibri" pitchFamily="34" charset="0"/>
                          <a:ea typeface="+mn-ea"/>
                          <a:cs typeface="Calibri" pitchFamily="34" charset="0"/>
                        </a:rPr>
                        <a:t>These video clips should  include </a:t>
                      </a:r>
                      <a:r>
                        <a:rPr kumimoji="0" lang="en-GB" sz="1700" b="1" kern="1200" dirty="0" smtClean="0">
                          <a:solidFill>
                            <a:schemeClr val="tx1"/>
                          </a:solidFill>
                          <a:effectLst/>
                          <a:latin typeface="Calibri" pitchFamily="34" charset="0"/>
                          <a:ea typeface="+mn-ea"/>
                          <a:cs typeface="Calibri" pitchFamily="34" charset="0"/>
                        </a:rPr>
                        <a:t>2</a:t>
                      </a:r>
                      <a:r>
                        <a:rPr kumimoji="0" lang="en-GB" sz="1700" kern="1200" dirty="0" smtClean="0">
                          <a:solidFill>
                            <a:schemeClr val="tx1"/>
                          </a:solidFill>
                          <a:effectLst/>
                          <a:latin typeface="Calibri" pitchFamily="34" charset="0"/>
                          <a:ea typeface="+mn-ea"/>
                          <a:cs typeface="Calibri" pitchFamily="34" charset="0"/>
                        </a:rPr>
                        <a:t> videos or more to be incorporated into the headline video sequence. These will be broken up by the images form the earlier task</a:t>
                      </a:r>
                      <a:r>
                        <a:rPr kumimoji="0" lang="en-GB" sz="1700" kern="1200" baseline="0" dirty="0" smtClean="0">
                          <a:solidFill>
                            <a:schemeClr val="tx1"/>
                          </a:solidFill>
                          <a:effectLst/>
                          <a:latin typeface="Calibri" pitchFamily="34" charset="0"/>
                          <a:ea typeface="+mn-ea"/>
                          <a:cs typeface="Calibri" pitchFamily="34" charset="0"/>
                        </a:rPr>
                        <a:t> and should be original video footage and stored in the same folder as the collected images.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baseline="0" dirty="0" smtClean="0">
                          <a:solidFill>
                            <a:schemeClr val="tx1"/>
                          </a:solidFill>
                          <a:effectLst/>
                          <a:latin typeface="Calibri" pitchFamily="34" charset="0"/>
                          <a:ea typeface="+mn-ea"/>
                          <a:cs typeface="Calibri" pitchFamily="34" charset="0"/>
                        </a:rPr>
                        <a:t>Consideration of all the elements sources should be put into your source table from LO1.</a:t>
                      </a:r>
                      <a:endParaRPr lang="en-GB" sz="17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149080"/>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5796136" y="4149080"/>
            <a:ext cx="315466" cy="360040"/>
          </a:xfrm>
          <a:prstGeom prst="rect">
            <a:avLst/>
          </a:prstGeom>
          <a:noFill/>
          <a:ln>
            <a:noFill/>
          </a:ln>
        </p:spPr>
      </p:pic>
    </p:spTree>
    <p:extLst>
      <p:ext uri="{BB962C8B-B14F-4D97-AF65-F5344CB8AC3E}">
        <p14:creationId xmlns:p14="http://schemas.microsoft.com/office/powerpoint/2010/main" val="3510756940"/>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purl.org/dc/dcmitype/"/>
    <ds:schemaRef ds:uri="http://purl.org/dc/elements/1.1/"/>
    <ds:schemaRef ds:uri="http://schemas.microsoft.com/office/2006/documentManagement/types"/>
    <ds:schemaRef ds:uri="http://purl.org/dc/term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25061</TotalTime>
  <Words>2469</Words>
  <Application>Microsoft Office PowerPoint</Application>
  <PresentationFormat>On-screen Show (4:3)</PresentationFormat>
  <Paragraphs>231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BrookeWeston</vt:lpstr>
      <vt:lpstr>PowerPoint Presentation</vt:lpstr>
      <vt:lpstr>Assignment Scenario</vt:lpstr>
      <vt:lpstr>Assignment Scenario</vt:lpstr>
      <vt:lpstr>Learning Outcome 3 – Assignment</vt:lpstr>
      <vt:lpstr>Learning Outcome 3 – Task 1</vt:lpstr>
      <vt:lpstr>Learning Outcome 3 – Task 2</vt:lpstr>
      <vt:lpstr>Learning Outcome 3 – Task 3</vt:lpstr>
      <vt:lpstr>Learning Outcome 3 – Task 4</vt:lpstr>
      <vt:lpstr>Learning Outcome 3 – Task 5</vt:lpstr>
      <vt:lpstr>Learning Outcome 2 – Task 6</vt:lpstr>
      <vt:lpstr>Learning Outcome 2 – Task 7</vt:lpstr>
      <vt:lpstr>LO3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1136</cp:revision>
  <cp:lastPrinted>2014-01-22T18:27:48Z</cp:lastPrinted>
  <dcterms:created xsi:type="dcterms:W3CDTF">2008-03-12T11:01:44Z</dcterms:created>
  <dcterms:modified xsi:type="dcterms:W3CDTF">2014-06-17T08:11:12Z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